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9" r:id="rId4"/>
    <p:sldId id="258" r:id="rId5"/>
    <p:sldId id="261" r:id="rId6"/>
    <p:sldId id="260" r:id="rId7"/>
    <p:sldId id="262" r:id="rId8"/>
    <p:sldId id="257" r:id="rId9"/>
    <p:sldId id="264" r:id="rId10"/>
    <p:sldId id="266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ru-RU" sz="2400" dirty="0" smtClean="0"/>
              <a:t>Средний процент выполнения</a:t>
            </a:r>
            <a:endParaRPr lang="ru-RU" sz="2400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Лист1!$B$17</c:f>
              <c:strCache>
                <c:ptCount val="1"/>
                <c:pt idx="0">
                  <c:v>Ср. проц. вып.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Лист1!$A$18:$A$28</c:f>
              <c:strCache>
                <c:ptCount val="11"/>
                <c:pt idx="0">
                  <c:v>МБОУ "Больше-Машляковская СОШ"</c:v>
                </c:pt>
                <c:pt idx="1">
                  <c:v>МБОУ "Рыбно-Слободская гимназия №1"</c:v>
                </c:pt>
                <c:pt idx="2">
                  <c:v>МБОУ "Кутлу-Букашская СОШ"</c:v>
                </c:pt>
                <c:pt idx="3">
                  <c:v>МБОУ "Масловская СОШ"</c:v>
                </c:pt>
                <c:pt idx="4">
                  <c:v>МБОУ "Шумбутская СОШ"</c:v>
                </c:pt>
                <c:pt idx="5">
                  <c:v>МБОУ "Биектауская СОШ"</c:v>
                </c:pt>
                <c:pt idx="6">
                  <c:v>МБОУ "Рыбно-Слободская СОШ №2"</c:v>
                </c:pt>
                <c:pt idx="7">
                  <c:v>МБОУ "Большеелгинская СОШ"</c:v>
                </c:pt>
                <c:pt idx="8">
                  <c:v>МБОУ "Балыклы-Чукаевская СОШ"</c:v>
                </c:pt>
                <c:pt idx="9">
                  <c:v>МБОУ "Вехне-Тимерлековская СОШ"</c:v>
                </c:pt>
                <c:pt idx="10">
                  <c:v>МБОУ "Кугарчинская СОШ"</c:v>
                </c:pt>
              </c:strCache>
            </c:strRef>
          </c:cat>
          <c:val>
            <c:numRef>
              <c:f>Лист1!$B$18:$B$28</c:f>
              <c:numCache>
                <c:formatCode>General</c:formatCode>
                <c:ptCount val="11"/>
                <c:pt idx="0">
                  <c:v>14.58</c:v>
                </c:pt>
                <c:pt idx="1">
                  <c:v>15</c:v>
                </c:pt>
                <c:pt idx="2">
                  <c:v>18.3</c:v>
                </c:pt>
                <c:pt idx="3">
                  <c:v>19.79</c:v>
                </c:pt>
                <c:pt idx="4">
                  <c:v>21.88</c:v>
                </c:pt>
                <c:pt idx="5">
                  <c:v>22.5</c:v>
                </c:pt>
                <c:pt idx="6">
                  <c:v>22.84</c:v>
                </c:pt>
                <c:pt idx="7">
                  <c:v>22.92</c:v>
                </c:pt>
                <c:pt idx="8">
                  <c:v>25</c:v>
                </c:pt>
                <c:pt idx="9">
                  <c:v>27.08</c:v>
                </c:pt>
                <c:pt idx="10">
                  <c:v>29.17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22493824"/>
        <c:axId val="22499712"/>
      </c:barChart>
      <c:catAx>
        <c:axId val="22493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2499712"/>
        <c:crosses val="autoZero"/>
        <c:auto val="1"/>
        <c:lblAlgn val="ctr"/>
        <c:lblOffset val="100"/>
        <c:noMultiLvlLbl val="0"/>
      </c:catAx>
      <c:valAx>
        <c:axId val="22499712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22493824"/>
        <c:crosses val="autoZero"/>
        <c:crossBetween val="between"/>
      </c:valAx>
    </c:plotArea>
    <c:plotVisOnly val="1"/>
    <c:dispBlanksAs val="gap"/>
    <c:showDLblsOverMax val="0"/>
  </c:chart>
  <c:spPr>
    <a:noFill/>
    <a:ln w="6350" cap="flat" cmpd="sng" algn="ctr">
      <a:noFill/>
      <a:prstDash val="solid"/>
      <a:round/>
    </a:ln>
    <a:effectLst/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  <a:ext uri="{91240B29-F687-4F45-9708-019B960494DF}">
        <a14:hiddenLine xmlns:a14="http://schemas.microsoft.com/office/drawing/2010/main" w="635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Лист1!$G$3:$H$3</c:f>
              <c:strCache>
                <c:ptCount val="2"/>
                <c:pt idx="0">
                  <c:v>Доля не преодолели порог</c:v>
                </c:pt>
                <c:pt idx="1">
                  <c:v>Доля преодолели порог</c:v>
                </c:pt>
              </c:strCache>
            </c:strRef>
          </c:cat>
          <c:val>
            <c:numRef>
              <c:f>Лист1!$G$4:$H$4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2400" b="0"/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round/>
    </a:ln>
    <a:effectLst/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  <a:ext uri="{91240B29-F687-4F45-9708-019B960494DF}">
        <a14:hiddenLine xmlns:a14="http://schemas.microsoft.com/office/drawing/2010/main" w="635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txPr>
    <a:bodyPr/>
    <a:lstStyle/>
    <a:p>
      <a:pPr>
        <a:defRPr sz="1200" b="1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ru-RU" sz="2800" dirty="0" smtClean="0"/>
              <a:t>Средний процент выполнения</a:t>
            </a:r>
            <a:endParaRPr lang="ru-RU" sz="2800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Лист1!$B$18</c:f>
              <c:strCache>
                <c:ptCount val="1"/>
                <c:pt idx="0">
                  <c:v>Ср. проц. вып.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Лист1!$A$19:$A$30</c:f>
              <c:strCache>
                <c:ptCount val="12"/>
                <c:pt idx="0">
                  <c:v>МБОУ "Шумбутская СОШ"</c:v>
                </c:pt>
                <c:pt idx="1">
                  <c:v>МБОУ "Нижне-Тимерлековская ООШ"</c:v>
                </c:pt>
                <c:pt idx="2">
                  <c:v>МБОУ "Биектауская СОШ"</c:v>
                </c:pt>
                <c:pt idx="3">
                  <c:v>МБОУ "Больше-Машляковская СОШ"</c:v>
                </c:pt>
                <c:pt idx="4">
                  <c:v>МБОУ "Рыбно-Слободская гимназия №1"</c:v>
                </c:pt>
                <c:pt idx="5">
                  <c:v>МБОУ "Кугарчинская СОШ"</c:v>
                </c:pt>
                <c:pt idx="6">
                  <c:v>МБОУ "Рыбно-Слободская СОШ №2"</c:v>
                </c:pt>
                <c:pt idx="7">
                  <c:v>МБОУ "Кутлу-Букашская СОШ"</c:v>
                </c:pt>
                <c:pt idx="8">
                  <c:v>МБОУ "Ново-Арышская СОШ"</c:v>
                </c:pt>
                <c:pt idx="9">
                  <c:v>МБОУ "Вехне-Тимерлековская СОШ"</c:v>
                </c:pt>
                <c:pt idx="10">
                  <c:v>МБОУ "Большеелгинская СОШ"</c:v>
                </c:pt>
                <c:pt idx="11">
                  <c:v>МБОУ "Балыклы-Чукаевская СОШ"</c:v>
                </c:pt>
              </c:strCache>
            </c:strRef>
          </c:cat>
          <c:val>
            <c:numRef>
              <c:f>Лист1!$B$19:$B$30</c:f>
              <c:numCache>
                <c:formatCode>General</c:formatCode>
                <c:ptCount val="12"/>
                <c:pt idx="0">
                  <c:v>47.12</c:v>
                </c:pt>
                <c:pt idx="1">
                  <c:v>56.9</c:v>
                </c:pt>
                <c:pt idx="2">
                  <c:v>58.62</c:v>
                </c:pt>
                <c:pt idx="3">
                  <c:v>60.35</c:v>
                </c:pt>
                <c:pt idx="4">
                  <c:v>61.59</c:v>
                </c:pt>
                <c:pt idx="5">
                  <c:v>64.709999999999994</c:v>
                </c:pt>
                <c:pt idx="6">
                  <c:v>65.760000000000005</c:v>
                </c:pt>
                <c:pt idx="7">
                  <c:v>67.489999999999995</c:v>
                </c:pt>
                <c:pt idx="8">
                  <c:v>69.650000000000006</c:v>
                </c:pt>
                <c:pt idx="9">
                  <c:v>71.12</c:v>
                </c:pt>
                <c:pt idx="10">
                  <c:v>73.709999999999994</c:v>
                </c:pt>
                <c:pt idx="11">
                  <c:v>75.86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25676032"/>
        <c:axId val="26427392"/>
      </c:barChart>
      <c:catAx>
        <c:axId val="25676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26427392"/>
        <c:crosses val="autoZero"/>
        <c:auto val="1"/>
        <c:lblAlgn val="ctr"/>
        <c:lblOffset val="100"/>
        <c:noMultiLvlLbl val="0"/>
      </c:catAx>
      <c:valAx>
        <c:axId val="26427392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25676032"/>
        <c:crosses val="autoZero"/>
        <c:crossBetween val="between"/>
      </c:valAx>
    </c:plotArea>
    <c:plotVisOnly val="1"/>
    <c:dispBlanksAs val="gap"/>
    <c:showDLblsOverMax val="0"/>
  </c:chart>
  <c:spPr>
    <a:noFill/>
    <a:ln w="6350" cap="flat" cmpd="sng" algn="ctr">
      <a:noFill/>
      <a:prstDash val="solid"/>
      <a:round/>
    </a:ln>
    <a:effectLst/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  <a:ext uri="{91240B29-F687-4F45-9708-019B960494DF}">
        <a14:hiddenLine xmlns:a14="http://schemas.microsoft.com/office/drawing/2010/main" w="6350" cap="flat" cmpd="sng" algn="ctr">
          <a:solidFill>
            <a:sysClr val="windowText" lastClr="000000">
              <a:tint val="75000"/>
            </a:sysClr>
          </a:solidFill>
          <a:prstDash val="solid"/>
          <a:round/>
        </a14:hiddenLine>
      </a:ext>
    </a:extLst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85FBF5-CFB5-481A-A51C-583603366068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F50119-B37D-4410-919E-E70EE37A479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620688"/>
            <a:ext cx="9036496" cy="4597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РЕЗУЛЬТАТЫ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ТРЕНИРОВОЧНОГО ТЕСТИРОВАНИЯ 11 КЛАССОВ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 ФОРМАТЕ ЕГЭ ПО МАТЕМАТИКЕ ПРОФИЛЬНАЯ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3375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 ТЕСТИРОВАНИЯ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04983"/>
              </p:ext>
            </p:extLst>
          </p:nvPr>
        </p:nvGraphicFramePr>
        <p:xfrm>
          <a:off x="395536" y="908720"/>
          <a:ext cx="8352928" cy="4129784"/>
        </p:xfrm>
        <a:graphic>
          <a:graphicData uri="http://schemas.openxmlformats.org/drawingml/2006/table">
            <a:tbl>
              <a:tblPr/>
              <a:tblGrid>
                <a:gridCol w="4176464"/>
                <a:gridCol w="4176464"/>
              </a:tblGrid>
              <a:tr h="10898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УЧАСТВОВАЛИ ОО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80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УЧАСТНИКИ ТЕСТИРОВАНИЯ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55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19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ВЫПУСКНИКИ, НЕ ПРЕОДОЛЕВШИЕ МИНИМАЛЬНЫЙ ПОРОГ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22 (40%)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78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СТАТИСТИКА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649410"/>
              </p:ext>
            </p:extLst>
          </p:nvPr>
        </p:nvGraphicFramePr>
        <p:xfrm>
          <a:off x="395536" y="908720"/>
          <a:ext cx="8352928" cy="4129784"/>
        </p:xfrm>
        <a:graphic>
          <a:graphicData uri="http://schemas.openxmlformats.org/drawingml/2006/table">
            <a:tbl>
              <a:tblPr/>
              <a:tblGrid>
                <a:gridCol w="4176464"/>
                <a:gridCol w="4176464"/>
              </a:tblGrid>
              <a:tr h="10898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Минимальный процент выполнения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80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Максимальный процент выполнения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46,88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19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Средний процент выполнения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21,14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90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134583"/>
              </p:ext>
            </p:extLst>
          </p:nvPr>
        </p:nvGraphicFramePr>
        <p:xfrm>
          <a:off x="609600" y="404664"/>
          <a:ext cx="8210872" cy="6281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Документ" r:id="rId3" imgW="6851654" imgH="5306361" progId="Word.Document.12">
                  <p:embed/>
                </p:oleObj>
              </mc:Choice>
              <mc:Fallback>
                <p:oleObj name="Документ" r:id="rId3" imgW="6851654" imgH="53063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404664"/>
                        <a:ext cx="8210872" cy="6281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5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632897633"/>
              </p:ext>
            </p:extLst>
          </p:nvPr>
        </p:nvGraphicFramePr>
        <p:xfrm>
          <a:off x="467544" y="404664"/>
          <a:ext cx="7992888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397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427027417"/>
              </p:ext>
            </p:extLst>
          </p:nvPr>
        </p:nvGraphicFramePr>
        <p:xfrm>
          <a:off x="755576" y="404664"/>
          <a:ext cx="77048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49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620688"/>
            <a:ext cx="90364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РЕЗУЛЬТАТЫ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ТРЕНИРОВОЧНОГО ТЕСТИРОВАНИЯ 11 КЛАССОВ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 ФОРМАТЕ ЕГЭ ПО </a:t>
            </a:r>
            <a:endParaRPr kumimoji="0" lang="ru-RU" sz="4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РУССКОМУ ЯЗЫКУ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9980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 ТЕСТИРОВАНИЯ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568248"/>
              </p:ext>
            </p:extLst>
          </p:nvPr>
        </p:nvGraphicFramePr>
        <p:xfrm>
          <a:off x="395536" y="908720"/>
          <a:ext cx="8352928" cy="4129784"/>
        </p:xfrm>
        <a:graphic>
          <a:graphicData uri="http://schemas.openxmlformats.org/drawingml/2006/table">
            <a:tbl>
              <a:tblPr/>
              <a:tblGrid>
                <a:gridCol w="4176464"/>
                <a:gridCol w="4176464"/>
              </a:tblGrid>
              <a:tr h="10898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УЧАСТВОВАЛИ ОО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80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УЧАСТНИКИ ТЕСТИРОВАНИЯ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98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19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ВЫПУСКНИКИ, НЕ ПРЕОДОЛЕВШИЕ МИНИМАЛЬНЫЙ ПОРОГ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72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СТАТИСТИКА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664481"/>
              </p:ext>
            </p:extLst>
          </p:nvPr>
        </p:nvGraphicFramePr>
        <p:xfrm>
          <a:off x="395536" y="908720"/>
          <a:ext cx="8352928" cy="4129784"/>
        </p:xfrm>
        <a:graphic>
          <a:graphicData uri="http://schemas.openxmlformats.org/drawingml/2006/table">
            <a:tbl>
              <a:tblPr/>
              <a:tblGrid>
                <a:gridCol w="4176464"/>
                <a:gridCol w="4176464"/>
              </a:tblGrid>
              <a:tr h="10898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Минимальный процент выполнения</a:t>
                      </a:r>
                      <a:endParaRPr lang="ru-RU" sz="2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22,41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80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Максимальный процент выполнения</a:t>
                      </a:r>
                      <a:endParaRPr lang="ru-RU" sz="2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91,38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19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Средний процент выполнения</a:t>
                      </a:r>
                      <a:endParaRPr lang="ru-RU" sz="2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64,53</a:t>
                      </a:r>
                      <a:endParaRPr lang="ru-RU" sz="2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61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СТАТИСТИКА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088789"/>
              </p:ext>
            </p:extLst>
          </p:nvPr>
        </p:nvGraphicFramePr>
        <p:xfrm>
          <a:off x="395536" y="908720"/>
          <a:ext cx="8352928" cy="4129784"/>
        </p:xfrm>
        <a:graphic>
          <a:graphicData uri="http://schemas.openxmlformats.org/drawingml/2006/table">
            <a:tbl>
              <a:tblPr/>
              <a:tblGrid>
                <a:gridCol w="4176464"/>
                <a:gridCol w="4176464"/>
              </a:tblGrid>
              <a:tr h="10898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Не преодолели порог</a:t>
                      </a:r>
                      <a:endParaRPr lang="ru-RU" sz="2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2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80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80 и более % выполнения</a:t>
                      </a:r>
                      <a:endParaRPr lang="ru-RU" sz="2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16</a:t>
                      </a:r>
                      <a:endParaRPr lang="ru-RU" sz="2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19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Доля</a:t>
                      </a:r>
                      <a:r>
                        <a:rPr lang="ru-RU" sz="2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80 и более%</a:t>
                      </a:r>
                      <a:endParaRPr lang="ru-RU" sz="2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16,33</a:t>
                      </a:r>
                      <a:endParaRPr lang="ru-RU" sz="2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5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88640"/>
            <a:ext cx="9144000" cy="48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/>
                <a:ea typeface="Calibri"/>
                <a:cs typeface="Times New Roman"/>
              </a:rPr>
              <a:t>Статистика в разрезе общеобразовательных организаций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6266218"/>
              </p:ext>
            </p:extLst>
          </p:nvPr>
        </p:nvGraphicFramePr>
        <p:xfrm>
          <a:off x="539552" y="908720"/>
          <a:ext cx="8245839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Документ" r:id="rId3" imgW="6669591" imgH="8969782" progId="Word.Document.12">
                  <p:embed/>
                </p:oleObj>
              </mc:Choice>
              <mc:Fallback>
                <p:oleObj name="Документ" r:id="rId3" imgW="6669591" imgH="89697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908720"/>
                        <a:ext cx="8245839" cy="55446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132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076290296"/>
              </p:ext>
            </p:extLst>
          </p:nvPr>
        </p:nvGraphicFramePr>
        <p:xfrm>
          <a:off x="827584" y="764704"/>
          <a:ext cx="748883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359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2425"/>
            <a:ext cx="8568951" cy="615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068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207</TotalTime>
  <Words>109</Words>
  <Application>Microsoft Office PowerPoint</Application>
  <PresentationFormat>Экран (4:3)</PresentationFormat>
  <Paragraphs>45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Воздушный поток</vt:lpstr>
      <vt:lpstr>Документ Microsoft Word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Лейсан</dc:creator>
  <cp:lastModifiedBy>Лейсан</cp:lastModifiedBy>
  <cp:revision>15</cp:revision>
  <dcterms:created xsi:type="dcterms:W3CDTF">2017-02-15T05:20:47Z</dcterms:created>
  <dcterms:modified xsi:type="dcterms:W3CDTF">2017-11-17T05:57:16Z</dcterms:modified>
</cp:coreProperties>
</file>